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3" r:id="rId2"/>
    <p:sldId id="262" r:id="rId3"/>
    <p:sldId id="287" r:id="rId4"/>
    <p:sldId id="263" r:id="rId5"/>
    <p:sldId id="305" r:id="rId6"/>
    <p:sldId id="293" r:id="rId7"/>
    <p:sldId id="290" r:id="rId8"/>
    <p:sldId id="288" r:id="rId9"/>
    <p:sldId id="289" r:id="rId10"/>
    <p:sldId id="307" r:id="rId11"/>
    <p:sldId id="277" r:id="rId12"/>
    <p:sldId id="275" r:id="rId13"/>
    <p:sldId id="291" r:id="rId14"/>
    <p:sldId id="292" r:id="rId15"/>
    <p:sldId id="265" r:id="rId16"/>
    <p:sldId id="308" r:id="rId17"/>
    <p:sldId id="278" r:id="rId18"/>
    <p:sldId id="298" r:id="rId19"/>
    <p:sldId id="281" r:id="rId20"/>
    <p:sldId id="280" r:id="rId21"/>
    <p:sldId id="295" r:id="rId22"/>
    <p:sldId id="276" r:id="rId23"/>
    <p:sldId id="285" r:id="rId24"/>
    <p:sldId id="299" r:id="rId25"/>
    <p:sldId id="271" r:id="rId26"/>
    <p:sldId id="294" r:id="rId27"/>
    <p:sldId id="300" r:id="rId28"/>
    <p:sldId id="272" r:id="rId29"/>
    <p:sldId id="274" r:id="rId30"/>
    <p:sldId id="309" r:id="rId31"/>
    <p:sldId id="302" r:id="rId32"/>
    <p:sldId id="264" r:id="rId33"/>
    <p:sldId id="310" r:id="rId34"/>
    <p:sldId id="301" r:id="rId35"/>
    <p:sldId id="304" r:id="rId36"/>
    <p:sldId id="267" r:id="rId37"/>
    <p:sldId id="30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115" autoAdjust="0"/>
  </p:normalViewPr>
  <p:slideViewPr>
    <p:cSldViewPr>
      <p:cViewPr>
        <p:scale>
          <a:sx n="70" d="100"/>
          <a:sy n="70" d="100"/>
        </p:scale>
        <p:origin x="-138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B7747-7F2A-44E9-A6DF-09743BF8B7CF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10356-0C2F-49E4-9795-6B3453E61F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33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10356-0C2F-49E4-9795-6B3453E61F8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2;&#1072;&#1088;&#1080;&#1103;\Desktop\&#1091;&#1095;&#1080;&#1090;&#1077;&#1083;&#1100;%20&#1075;&#1086;&#1076;&#1072;\&#1091;&#1095;&#1080;&#1090;&#1077;&#1083;&#1100;%20&#1075;&#1086;&#1076;&#1072;%20&#1085;&#1086;&#1074;&#1086;&#1077;\&#1088;&#1086;&#1084;&#1072;&#1085;&#1086;&#1074;&#1099;%20&#1094;&#1072;&#1088;&#1089;&#1082;&#1086;&#1077;%20&#1076;&#1077;&#1083;&#1086;%20&#1086;&#1073;&#1088;&#1077;&#1079;&#1082;&#1072;%20&#1074;&#1090;&#1086;&#1088;&#1072;&#1103;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2;&#1072;&#1088;&#1080;&#1103;\Desktop\&#1091;&#1095;&#1080;&#1090;&#1077;&#1083;&#1100;%20&#1075;&#1086;&#1076;&#1072;\&#1091;&#1095;&#1080;&#1090;&#1077;&#1083;&#1100;%20&#1075;&#1086;&#1076;&#1072;%20&#1085;&#1086;&#1074;&#1086;&#1077;\IMG_5170%20(1).mov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8;&#1080;&#1103;\Desktop\&#1091;&#1095;&#1080;&#1090;&#1077;&#1083;&#1100;%20&#1075;&#1086;&#1076;&#1072;\&#1091;&#1095;&#1080;&#1090;&#1077;&#1083;&#1100;%20&#1075;&#1086;&#1076;&#1072;%20&#1085;&#1086;&#1074;&#1086;&#1077;\Paul%20Mauriat%20&#8212;%20Love%20Is%20Blue%20(www.mixmuz.ru).mp3" TargetMode="Externa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2;&#1072;&#1088;&#1080;&#1103;\Desktop\&#1091;&#1095;&#1080;&#1090;&#1077;&#1083;&#1100;%20&#1075;&#1086;&#1076;&#1072;\&#1091;&#1095;&#1080;&#1090;&#1077;&#1083;&#1100;%20&#1075;&#1086;&#1076;&#1072;%20&#1085;&#1086;&#1074;&#1086;&#1077;\&#1088;&#1086;&#1084;&#1072;&#1085;&#1086;&#1074;&#1099;%20&#1092;&#1080;&#1083;&#1100;&#1084;%20&#1087;&#1077;&#1088;&#1074;&#1099;&#1081;%20&#1086;&#1073;&#1088;&#1077;&#1079;&#1082;&#1072;%20(online-video-cutter.com)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cf.ppt-online.org/files/slide/a/AuUFOcrRzSt24QTWhgEa5Z0Hn6sjNyJKCdXD7M/slide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В приведенных ниже текстах найдите причины избрания Михаила Романова на престол.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было тогда никого милее народу русскому, как род Романовых. Была добрая память о первой супруге Ивана Васильевича, Анастасии, которую народ за её добродетели почитал чуть ли не святою. Помнили и не забыли её доброго брата Никиту Романовича и соболезновали о его детях, которых Борис Годунов перемучил и перетомил. Уважали митрополита Филарета, бывшего боярина Фёдора Никитича, который находился в плену в Польше и казался русским истинным мучеником за правое дело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 И. Костомаров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Выберем Мишу Романова!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скрывая своих замыслов агитировал боярин Фёдор Шереметьев.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Он молод и будет нам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поваден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Дегтярёв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омановы царское дело обрезка вторая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500562" cy="6215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006600"/>
                </a:solidFill>
                <a:latin typeface="Monotype Corsiva" pitchFamily="66" charset="0"/>
              </a:rPr>
              <a:t>    </a:t>
            </a:r>
            <a:r>
              <a:rPr lang="ru-RU" sz="4400" b="1" dirty="0" smtClean="0">
                <a:solidFill>
                  <a:srgbClr val="006600"/>
                </a:solidFill>
                <a:latin typeface="Monotype Corsiva" pitchFamily="66" charset="0"/>
              </a:rPr>
              <a:t>1613 год </a:t>
            </a:r>
            <a:r>
              <a:rPr lang="ru-RU" sz="4400" dirty="0" smtClean="0">
                <a:solidFill>
                  <a:srgbClr val="006600"/>
                </a:solidFill>
                <a:latin typeface="Monotype Corsiva" pitchFamily="66" charset="0"/>
              </a:rPr>
              <a:t>-  Воцарение династии Романовых.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6600"/>
                </a:solidFill>
                <a:latin typeface="Monotype Corsiva" pitchFamily="66" charset="0"/>
              </a:rPr>
              <a:t>1613-1645-</a:t>
            </a:r>
            <a:r>
              <a:rPr lang="ru-RU" sz="4400" dirty="0" smtClean="0">
                <a:solidFill>
                  <a:srgbClr val="006600"/>
                </a:solidFill>
                <a:latin typeface="Monotype Corsiva" pitchFamily="66" charset="0"/>
              </a:rPr>
              <a:t>Правление Михаила Федоровича.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7409" name="Picture 1" descr="F:\учитель года\учитель года новое\Михаил Федорович Роман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500042"/>
            <a:ext cx="4714876" cy="635795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https://avatars.mds.yandex.net/get-zen_doc/1542444/pub_5d9ade321d656a00ad1fe823_5d9ade85ecfb8000b1fc2559/scale_1200"/>
          <p:cNvPicPr>
            <a:picLocks noChangeAspect="1" noChangeArrowheads="1"/>
          </p:cNvPicPr>
          <p:nvPr/>
        </p:nvPicPr>
        <p:blipFill>
          <a:blip r:embed="rId3"/>
          <a:srcRect l="6542" t="2517" r="3504" b="20844"/>
          <a:stretch>
            <a:fillRect/>
          </a:stretch>
        </p:blipFill>
        <p:spPr bwMode="auto">
          <a:xfrm>
            <a:off x="4857688" y="1643050"/>
            <a:ext cx="4286312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6600"/>
                </a:solidFill>
              </a:rPr>
              <a:t>16-летние дети </a:t>
            </a:r>
            <a:br>
              <a:rPr lang="ru-RU" sz="5400" dirty="0" smtClean="0">
                <a:solidFill>
                  <a:srgbClr val="006600"/>
                </a:solidFill>
              </a:rPr>
            </a:br>
            <a:r>
              <a:rPr lang="ru-RU" sz="5400" dirty="0" smtClean="0">
                <a:solidFill>
                  <a:srgbClr val="006600"/>
                </a:solidFill>
                <a:latin typeface="Gabriola" pitchFamily="82" charset="0"/>
              </a:rPr>
              <a:t>в </a:t>
            </a:r>
            <a:r>
              <a:rPr lang="en-US" sz="5400" dirty="0" smtClean="0">
                <a:solidFill>
                  <a:srgbClr val="006600"/>
                </a:solidFill>
                <a:latin typeface="Gabriola" pitchFamily="82" charset="0"/>
              </a:rPr>
              <a:t>XXI </a:t>
            </a:r>
            <a:r>
              <a:rPr lang="ru-RU" sz="5400" dirty="0" smtClean="0">
                <a:solidFill>
                  <a:srgbClr val="006600"/>
                </a:solidFill>
                <a:latin typeface="Gabriola" pitchFamily="82" charset="0"/>
              </a:rPr>
              <a:t>веке             в </a:t>
            </a:r>
            <a:r>
              <a:rPr lang="en-US" sz="5400" dirty="0" smtClean="0">
                <a:solidFill>
                  <a:srgbClr val="006600"/>
                </a:solidFill>
                <a:latin typeface="Gabriola" pitchFamily="82" charset="0"/>
              </a:rPr>
              <a:t>XVII </a:t>
            </a:r>
            <a:r>
              <a:rPr lang="ru-RU" sz="5400" dirty="0" smtClean="0">
                <a:solidFill>
                  <a:srgbClr val="006600"/>
                </a:solidFill>
                <a:latin typeface="Gabriola" pitchFamily="82" charset="0"/>
              </a:rPr>
              <a:t>веке</a:t>
            </a:r>
            <a:endParaRPr lang="ru-RU" sz="5400" dirty="0">
              <a:solidFill>
                <a:srgbClr val="006600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600201"/>
            <a:ext cx="4286248" cy="168592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000" b="1" dirty="0" smtClean="0">
                <a:latin typeface="+mj-lt"/>
              </a:rPr>
              <a:t>Страной править надо</a:t>
            </a:r>
          </a:p>
          <a:p>
            <a:pPr>
              <a:buNone/>
            </a:pPr>
            <a:r>
              <a:rPr lang="ru-RU" sz="4000" b="1" dirty="0" smtClean="0">
                <a:latin typeface="+mj-lt"/>
              </a:rPr>
              <a:t>Денег нет</a:t>
            </a:r>
          </a:p>
          <a:p>
            <a:pPr>
              <a:buNone/>
            </a:pPr>
            <a:r>
              <a:rPr lang="ru-RU" sz="4000" b="1" dirty="0" smtClean="0">
                <a:latin typeface="+mj-lt"/>
              </a:rPr>
              <a:t>Две войны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3554" name="AutoShape 2" descr="https://v-kurse.ru/upload/iblock/918/9187be766cc5e5e9a37cf485ea4017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v-kurse.ru/upload/iblock/918/9187be766cc5e5e9a37cf485ea4017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s://i.ytimg.com/vi/H8K7rXwHCYE/maxresdefault.jpg"/>
          <p:cNvPicPr>
            <a:picLocks noChangeAspect="1" noChangeArrowheads="1"/>
          </p:cNvPicPr>
          <p:nvPr/>
        </p:nvPicPr>
        <p:blipFill>
          <a:blip r:embed="rId4"/>
          <a:srcRect l="26367" r="1913"/>
          <a:stretch>
            <a:fillRect/>
          </a:stretch>
        </p:blipFill>
        <p:spPr bwMode="auto">
          <a:xfrm>
            <a:off x="0" y="1643050"/>
            <a:ext cx="4857752" cy="5214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543296" cy="54403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Великий Государь, Святейший Патриарх Филарет Никитич</a:t>
            </a:r>
            <a:endParaRPr lang="ru-RU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9218" name="Picture 2" descr="https://mvoznesenie.ru/wp-content/uploads/2018/09/filar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96"/>
            <a:ext cx="4857752" cy="684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Алексей Михайлович Романов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006600"/>
                </a:solidFill>
              </a:rPr>
              <a:t>1645-1676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38914" name="Picture 2" descr="https://avatars.mds.yandex.net/get-pdb/1979207/a9842e14-4df4-4b33-a518-08d12a2a1606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93761"/>
            <a:ext cx="3916359" cy="5264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Прочитайте 1й и 2й абзацы пункта «Законодательное укрепление самодержавия» стр. 149 и найдите два проявления усиления самодержавия.</a:t>
            </a:r>
            <a:b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Как это повлияло на укрепление царской власти?</a:t>
            </a:r>
            <a:endParaRPr lang="ru-RU" sz="4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stihi.ru/pics/2019/10/13/15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4286248" cy="3515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prezentacii.info/wp-content/uploads/2015/11/18Hk3MfiUyh1Bkdl/4.jpg"/>
          <p:cNvPicPr>
            <a:picLocks noChangeAspect="1" noChangeArrowheads="1"/>
          </p:cNvPicPr>
          <p:nvPr/>
        </p:nvPicPr>
        <p:blipFill>
          <a:blip r:embed="rId3"/>
          <a:srcRect t="13889"/>
          <a:stretch>
            <a:fillRect/>
          </a:stretch>
        </p:blipFill>
        <p:spPr bwMode="auto">
          <a:xfrm>
            <a:off x="3392121" y="3143248"/>
            <a:ext cx="5751879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https://i03.fotocdn.net/s120/479830d07ae0b8e8/public_pin_l/27505030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428868"/>
            <a:ext cx="3084357" cy="4250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0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 логика?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0083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Проявления усиления самодержавия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1.  Прекращение созыва Земских Соборов</a:t>
            </a:r>
            <a:br>
              <a:rPr lang="ru-RU" dirty="0" smtClean="0"/>
            </a:br>
            <a:r>
              <a:rPr lang="ru-RU" dirty="0" smtClean="0"/>
              <a:t>2. Назначение воевод центральной властью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Проявления усиления самодержавия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600"/>
                </a:solidFill>
              </a:rPr>
              <a:t> 1.  Прекращение созыва Земских Соборов</a:t>
            </a:r>
            <a:br>
              <a:rPr lang="ru-RU" dirty="0" smtClean="0">
                <a:solidFill>
                  <a:srgbClr val="006600"/>
                </a:solidFill>
              </a:rPr>
            </a:br>
            <a:r>
              <a:rPr lang="ru-RU" dirty="0" smtClean="0">
                <a:solidFill>
                  <a:srgbClr val="006600"/>
                </a:solidFill>
              </a:rPr>
              <a:t>2. Назначение воевод центральной властью</a:t>
            </a:r>
            <a:br>
              <a:rPr lang="ru-RU" dirty="0" smtClean="0">
                <a:solidFill>
                  <a:srgbClr val="006600"/>
                </a:solidFill>
              </a:rPr>
            </a:br>
            <a:r>
              <a:rPr lang="ru-RU" dirty="0" smtClean="0"/>
              <a:t>3. Появление «Ближней» Думы, Боярская Дума отходит на второй план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G_5170 (1)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latin typeface="Gabriola" pitchFamily="82" charset="0"/>
              </a:rPr>
              <a:t>Анекдот:</a:t>
            </a:r>
            <a:endParaRPr lang="ru-RU" sz="8000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929718" cy="57864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900" dirty="0" smtClean="0"/>
              <a:t>Сын полковника спрашивает отца:</a:t>
            </a:r>
            <a:br>
              <a:rPr lang="ru-RU" sz="3900" dirty="0" smtClean="0"/>
            </a:br>
            <a:r>
              <a:rPr lang="ru-RU" sz="3900" dirty="0" smtClean="0"/>
              <a:t>- Папа, а я буду лейтенантом?</a:t>
            </a:r>
            <a:br>
              <a:rPr lang="ru-RU" sz="3900" dirty="0" smtClean="0"/>
            </a:br>
            <a:r>
              <a:rPr lang="ru-RU" sz="3900" dirty="0" smtClean="0"/>
              <a:t>- Будешь, сынок.</a:t>
            </a:r>
            <a:br>
              <a:rPr lang="ru-RU" sz="3900" dirty="0" smtClean="0"/>
            </a:br>
            <a:r>
              <a:rPr lang="ru-RU" sz="3900" dirty="0" smtClean="0"/>
              <a:t>- А майором?</a:t>
            </a:r>
            <a:br>
              <a:rPr lang="ru-RU" sz="3900" dirty="0" smtClean="0"/>
            </a:br>
            <a:r>
              <a:rPr lang="ru-RU" sz="3900" dirty="0" smtClean="0"/>
              <a:t>- Будешь, сынок.</a:t>
            </a:r>
            <a:br>
              <a:rPr lang="ru-RU" sz="3900" dirty="0" smtClean="0"/>
            </a:br>
            <a:r>
              <a:rPr lang="ru-RU" sz="3900" dirty="0" smtClean="0"/>
              <a:t>- А полковником, как ты?</a:t>
            </a:r>
            <a:br>
              <a:rPr lang="ru-RU" sz="3900" dirty="0" smtClean="0"/>
            </a:br>
            <a:r>
              <a:rPr lang="ru-RU" sz="3900" dirty="0" smtClean="0"/>
              <a:t>- Будешь, сынок.</a:t>
            </a:r>
            <a:br>
              <a:rPr lang="ru-RU" sz="3900" dirty="0" smtClean="0"/>
            </a:br>
            <a:r>
              <a:rPr lang="ru-RU" sz="3900" dirty="0" smtClean="0"/>
              <a:t>- А генералом буду?</a:t>
            </a:r>
            <a:br>
              <a:rPr lang="ru-RU" sz="3900" dirty="0" smtClean="0"/>
            </a:br>
            <a:r>
              <a:rPr lang="ru-RU" sz="3900" dirty="0" smtClean="0"/>
              <a:t>- Нет, сынок...</a:t>
            </a:r>
            <a:br>
              <a:rPr lang="ru-RU" sz="3900" dirty="0" smtClean="0"/>
            </a:br>
            <a:r>
              <a:rPr lang="ru-RU" sz="3900" dirty="0" smtClean="0"/>
              <a:t>- Почему, папа?</a:t>
            </a:r>
            <a:br>
              <a:rPr lang="ru-RU" sz="3900" dirty="0" smtClean="0"/>
            </a:br>
            <a:r>
              <a:rPr lang="ru-RU" sz="3900" dirty="0" smtClean="0"/>
              <a:t>- У генерала свои дети есть...</a:t>
            </a:r>
            <a:r>
              <a:rPr lang="ru-RU" sz="3900" b="1" dirty="0" smtClean="0">
                <a:latin typeface="Gabriola" pitchFamily="82" charset="0"/>
              </a:rPr>
              <a:t/>
            </a:r>
            <a:br>
              <a:rPr lang="ru-RU" sz="3900" b="1" dirty="0" smtClean="0">
                <a:latin typeface="Gabriola" pitchFamily="82" charset="0"/>
              </a:rPr>
            </a:br>
            <a:endParaRPr lang="ru-RU" sz="3900" b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Федор Алексеевич Романов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006600"/>
                </a:solidFill>
              </a:rPr>
              <a:t>1676-1682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5992"/>
            <a:ext cx="5000628" cy="3840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006600"/>
                </a:solidFill>
              </a:rPr>
              <a:t>  1682 – отмена местничества</a:t>
            </a:r>
            <a:endParaRPr lang="ru-RU" sz="5400" dirty="0">
              <a:solidFill>
                <a:srgbClr val="006600"/>
              </a:solidFill>
            </a:endParaRPr>
          </a:p>
        </p:txBody>
      </p:sp>
      <p:pic>
        <p:nvPicPr>
          <p:cNvPr id="44034" name="Picture 2" descr="https://bookz.ru/authors/nikolai-fomenko/korona-r_425/img235258264ce34e6ebe79d8ad007796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00174"/>
            <a:ext cx="4097915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 descr="https://upload.wikimedia.org/wikipedia/commons/1/18/Feodor_burn_books_of_nobil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0007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Соборное</a:t>
            </a:r>
            <a:r>
              <a:rPr lang="ru-RU" dirty="0" smtClean="0">
                <a:solidFill>
                  <a:srgbClr val="006600"/>
                </a:solidFill>
              </a:rPr>
              <a:t> </a:t>
            </a:r>
            <a:r>
              <a:rPr lang="ru-RU" b="1" dirty="0" smtClean="0">
                <a:solidFill>
                  <a:srgbClr val="006600"/>
                </a:solidFill>
              </a:rPr>
              <a:t>уложение</a:t>
            </a:r>
            <a:r>
              <a:rPr lang="ru-RU" dirty="0" smtClean="0">
                <a:solidFill>
                  <a:srgbClr val="006600"/>
                </a:solidFill>
              </a:rPr>
              <a:t> </a:t>
            </a:r>
            <a:r>
              <a:rPr lang="ru-RU" b="1" dirty="0" smtClean="0">
                <a:solidFill>
                  <a:srgbClr val="006600"/>
                </a:solidFill>
              </a:rPr>
              <a:t>1649</a:t>
            </a:r>
            <a:r>
              <a:rPr lang="ru-RU" dirty="0" smtClean="0">
                <a:solidFill>
                  <a:srgbClr val="006600"/>
                </a:solidFill>
              </a:rPr>
              <a:t> </a:t>
            </a:r>
            <a:r>
              <a:rPr lang="ru-RU" b="1" dirty="0" smtClean="0">
                <a:solidFill>
                  <a:srgbClr val="006600"/>
                </a:solidFill>
              </a:rPr>
              <a:t>года</a:t>
            </a:r>
            <a:r>
              <a:rPr lang="ru-RU" dirty="0" smtClean="0">
                <a:solidFill>
                  <a:srgbClr val="006600"/>
                </a:solidFill>
              </a:rPr>
              <a:t> – свод законов Русского государства.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072198" cy="121442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Gabriola" pitchFamily="82" charset="0"/>
              </a:rPr>
              <a:t>Это интересно!</a:t>
            </a:r>
            <a:endParaRPr lang="ru-RU" sz="7200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0"/>
            <a:ext cx="3857652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000" b="1" dirty="0" smtClean="0">
                <a:latin typeface="Gabriola" pitchFamily="82" charset="0"/>
              </a:rPr>
              <a:t>Длина свитка составляет 309 метров. </a:t>
            </a:r>
          </a:p>
          <a:p>
            <a:pPr>
              <a:buNone/>
            </a:pPr>
            <a:r>
              <a:rPr lang="ru-RU" sz="4000" b="1" dirty="0" smtClean="0">
                <a:latin typeface="Gabriola" pitchFamily="82" charset="0"/>
              </a:rPr>
              <a:t>   Хранится  в Российском Государственном архиве древних актов в позолоченном «ковчеге». </a:t>
            </a:r>
            <a:endParaRPr lang="ru-RU" sz="4000" b="1" dirty="0">
              <a:latin typeface="Gabriola" pitchFamily="82" charset="0"/>
            </a:endParaRPr>
          </a:p>
        </p:txBody>
      </p:sp>
      <p:sp>
        <p:nvSpPr>
          <p:cNvPr id="1026" name="AutoShape 2" descr="http://900igr.net/up/datai/236782/0001-001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900igr.net/up/datai/236782/0001-001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regnum.ru/uploads/pictures/news/2017/02/17/regnum_picture_1487340755431548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5786446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Прочитайте фрагменты из Соборного уложения  и ответьте на вопросы в конце фрагмента. Работайте в паре и отвечайте совместно.</a:t>
            </a:r>
          </a:p>
          <a:p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Какое место в структуре Соборного уложения отводится защите личности монарха? Какой вид наказания применяется в данном случае?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Становление самодержавия Романовых. </a:t>
            </a:r>
            <a:endParaRPr lang="ru-RU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САМОДЕРЖАВИЕ -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504351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 </a:t>
            </a:r>
            <a:r>
              <a:rPr lang="ru-RU" sz="4400" dirty="0" smtClean="0">
                <a:solidFill>
                  <a:srgbClr val="006600"/>
                </a:solidFill>
              </a:rPr>
              <a:t>монархическая форма правления в России, 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006600"/>
                </a:solidFill>
              </a:rPr>
              <a:t>при которой царь 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006600"/>
                </a:solidFill>
              </a:rPr>
              <a:t>обладает неограниченной властью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  Прочитайте текст и найдите все смысловые ошибки.</a:t>
            </a:r>
            <a:endParaRPr lang="ru-RU" sz="3600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/>
              <a:t>   В 1612 году в России к власти пришла династия Романовых. (1)  Первым царем стал Филарет. (2)   Постепенное прекращение созыва сословно-представительных органов власти,  а именно Боярской Думы означало усиление власти государя. (3) Основным законом стал принятый в 1649 году Судебник, просуществовавший до XIX века. (4) На укрепление самодержавия никак не повлияла отмена местничества. (5) </a:t>
            </a:r>
            <a:endParaRPr lang="ru-RU" sz="3600" dirty="0"/>
          </a:p>
        </p:txBody>
      </p:sp>
      <p:sp>
        <p:nvSpPr>
          <p:cNvPr id="20482" name="AutoShape 2" descr="https://a.d-cd.net/3c5ga5s-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a.d-cd.net/3c5ga5s-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  </a:t>
            </a:r>
            <a:endParaRPr lang="ru-RU" sz="3600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/>
              <a:t>   В </a:t>
            </a:r>
            <a:r>
              <a:rPr lang="ru-RU" sz="3600" dirty="0" smtClean="0">
                <a:solidFill>
                  <a:srgbClr val="C00000"/>
                </a:solidFill>
              </a:rPr>
              <a:t>1613 </a:t>
            </a:r>
            <a:r>
              <a:rPr lang="ru-RU" sz="3600" dirty="0" smtClean="0"/>
              <a:t>году в России к власти пришла династия Романовых. (1)  Первым царем стал </a:t>
            </a:r>
            <a:r>
              <a:rPr lang="ru-RU" sz="3600" dirty="0" smtClean="0">
                <a:solidFill>
                  <a:srgbClr val="C00000"/>
                </a:solidFill>
              </a:rPr>
              <a:t>Михаил</a:t>
            </a:r>
            <a:r>
              <a:rPr lang="ru-RU" sz="3600" dirty="0" smtClean="0"/>
              <a:t>. (2)   Постепенное прекращение созыва сословно-представительных органов власти,  а именно </a:t>
            </a:r>
            <a:r>
              <a:rPr lang="ru-RU" sz="3600" dirty="0" smtClean="0">
                <a:solidFill>
                  <a:srgbClr val="C00000"/>
                </a:solidFill>
              </a:rPr>
              <a:t>Земских Соборов</a:t>
            </a:r>
            <a:r>
              <a:rPr lang="ru-RU" sz="3600" dirty="0" smtClean="0"/>
              <a:t>, означало усиление власти государя. (3) Основным законом стало принятое в 1649 году </a:t>
            </a:r>
            <a:r>
              <a:rPr lang="ru-RU" sz="3600" dirty="0" smtClean="0">
                <a:solidFill>
                  <a:srgbClr val="C00000"/>
                </a:solidFill>
              </a:rPr>
              <a:t>Соборное Уложение</a:t>
            </a:r>
            <a:r>
              <a:rPr lang="ru-RU" sz="3600" dirty="0" smtClean="0"/>
              <a:t>, просуществовавший до XIX века. (4) На укрепление самодержавия </a:t>
            </a:r>
            <a:r>
              <a:rPr lang="ru-RU" sz="3600" dirty="0" smtClean="0">
                <a:solidFill>
                  <a:srgbClr val="C00000"/>
                </a:solidFill>
              </a:rPr>
              <a:t>повлияла</a:t>
            </a:r>
            <a:r>
              <a:rPr lang="ru-RU" sz="3600" dirty="0" smtClean="0"/>
              <a:t> отмена местничества. (5) </a:t>
            </a:r>
            <a:endParaRPr lang="ru-RU" sz="3600" dirty="0"/>
          </a:p>
        </p:txBody>
      </p:sp>
      <p:sp>
        <p:nvSpPr>
          <p:cNvPr id="20482" name="AutoShape 2" descr="https://a.d-cd.net/3c5ga5s-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a.d-cd.net/3c5ga5s-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clipart.coolclips.com/480/vectors/tf05177/CoolClips_vc01377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8962430" cy="5643602"/>
          </a:xfrm>
          <a:prstGeom prst="rect">
            <a:avLst/>
          </a:prstGeom>
          <a:noFill/>
        </p:spPr>
      </p:pic>
      <p:pic>
        <p:nvPicPr>
          <p:cNvPr id="4" name="Paul Mauriat — Love Is Blue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768" y="5286388"/>
            <a:ext cx="1019180" cy="1019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C00000"/>
                </a:solidFill>
                <a:latin typeface="Monotype Corsiva" pitchFamily="66" charset="0"/>
              </a:rPr>
              <a:t>Спасибо за урок!</a:t>
            </a:r>
            <a:endParaRPr lang="ru-RU" sz="6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ds04.infourok.ru/uploads/ex/11e8/001708cf-114c5996/hello_html_m7e326904.jpg"/>
          <p:cNvPicPr>
            <a:picLocks noChangeAspect="1" noChangeArrowheads="1"/>
          </p:cNvPicPr>
          <p:nvPr/>
        </p:nvPicPr>
        <p:blipFill>
          <a:blip r:embed="rId2"/>
          <a:srcRect b="695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5857884" y="1142984"/>
            <a:ext cx="714380" cy="785818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1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15008" y="3143248"/>
            <a:ext cx="714380" cy="571504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8" name="Овал 7"/>
          <p:cNvSpPr/>
          <p:nvPr/>
        </p:nvSpPr>
        <p:spPr>
          <a:xfrm rot="10800000" flipV="1">
            <a:off x="1159108" y="5072074"/>
            <a:ext cx="626809" cy="50006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2011354"/>
          </a:xfrm>
        </p:spPr>
        <p:txBody>
          <a:bodyPr>
            <a:normAutofit fontScale="90000"/>
          </a:bodyPr>
          <a:lstStyle/>
          <a:p>
            <a:r>
              <a:rPr lang="ru-RU" sz="9600" dirty="0" smtClean="0">
                <a:solidFill>
                  <a:srgbClr val="C00000"/>
                </a:solidFill>
                <a:latin typeface="Gabriola" pitchFamily="82" charset="0"/>
              </a:rPr>
              <a:t>Цель урока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Охарактеризовать эпоху становления российского самодержавия, выделить основные события, произошедшие в правление первых Романовых.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Каким было положение в стране к концу Смуты?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омановы фильм первый обрезка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64371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  <a:tabLst>
                <a:tab pos="5940425" algn="r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 концу Смуты в России (обвести номер верного суждения)</a:t>
            </a:r>
            <a:endParaRPr lang="ru-RU" sz="2400" dirty="0" smtClean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  <a:tabLst>
                <a:tab pos="5940425" algn="r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1) Поляки оказывали помощь Годунову и стремились наладить порядок в России</a:t>
            </a:r>
            <a:endParaRPr lang="ru-RU" sz="2400" dirty="0" smtClean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  <a:tabLst>
                <a:tab pos="5940425" algn="r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2) Не осталось претендентов на трон из династии Рюриковичей</a:t>
            </a:r>
            <a:endParaRPr lang="ru-RU" sz="2400" dirty="0" smtClean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  <a:tabLst>
                <a:tab pos="5940425" algn="r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3) Весьма урожайные годы привели к успокоению народа</a:t>
            </a:r>
            <a:endParaRPr lang="ru-RU" sz="2400" dirty="0" smtClean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  <a:tabLst>
                <a:tab pos="5940425" algn="r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4) Марина Мнишек хотела посадить на трон сына Ивана</a:t>
            </a:r>
            <a:endParaRPr lang="ru-RU" sz="2400" dirty="0" smtClean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  <a:tabLst>
                <a:tab pos="5940425" algn="r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5) Потеряна  часть территории из-за вторжения шведов и поляков</a:t>
            </a:r>
            <a:endParaRPr lang="ru-RU" sz="2400" dirty="0" smtClean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  <a:tabLst>
                <a:tab pos="5940425" algn="r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6) Произошел упадок сельского хозяйства </a:t>
            </a:r>
            <a:endParaRPr lang="ru-RU" sz="2400" dirty="0" smtClean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  <a:tabLst>
                <a:tab pos="5940425" algn="r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7) Россия укрепила положение на международной арене</a:t>
            </a:r>
            <a:endParaRPr lang="ru-RU" sz="2400" dirty="0" smtClean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  <a:tabLst>
                <a:tab pos="5940425" algn="r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8) Сократилась численность населения</a:t>
            </a:r>
            <a:endParaRPr lang="ru-RU" sz="2400" dirty="0" smtClean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  <a:tabLst>
                <a:tab pos="5940425" algn="r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 smtClean="0">
              <a:ea typeface="Times New Roman"/>
              <a:cs typeface="Times New Roman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  <a:tabLst>
                <a:tab pos="5940425" algn="r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 концу Смуты в России (верное суждение выделено зеленым цветом)</a:t>
            </a:r>
            <a:endParaRPr lang="ru-RU" sz="2400" dirty="0" smtClean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  <a:tabLst>
                <a:tab pos="5940425" algn="r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1) Поляки оказывали помощь Годунову и стремились наладить порядок в России</a:t>
            </a:r>
            <a:endParaRPr lang="ru-RU" sz="2400" dirty="0" smtClean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  <a:tabLst>
                <a:tab pos="5940425" algn="r"/>
              </a:tabLst>
            </a:pPr>
            <a:r>
              <a:rPr lang="ru-RU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2) Не осталось претендентов на трон из династии Рюриковичей</a:t>
            </a:r>
            <a:endParaRPr lang="ru-RU" sz="2400" dirty="0" smtClean="0">
              <a:solidFill>
                <a:srgbClr val="0066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  <a:tabLst>
                <a:tab pos="5940425" algn="r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3) Весьма урожайные годы привели к успокоению народа</a:t>
            </a:r>
            <a:endParaRPr lang="ru-RU" sz="2400" dirty="0" smtClean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  <a:tabLst>
                <a:tab pos="5940425" algn="r"/>
              </a:tabLst>
            </a:pPr>
            <a:r>
              <a:rPr lang="ru-RU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4) Марина Мнишек хотела посадить на трон сына Ивана</a:t>
            </a:r>
            <a:endParaRPr lang="ru-RU" sz="2400" dirty="0" smtClean="0">
              <a:solidFill>
                <a:srgbClr val="0066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  <a:tabLst>
                <a:tab pos="5940425" algn="r"/>
              </a:tabLst>
            </a:pPr>
            <a:r>
              <a:rPr lang="ru-RU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5) Потеряна  часть территории из-за вторжения шведов и поляков</a:t>
            </a:r>
            <a:endParaRPr lang="ru-RU" sz="2400" dirty="0" smtClean="0">
              <a:solidFill>
                <a:srgbClr val="0066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  <a:tabLst>
                <a:tab pos="5940425" algn="r"/>
              </a:tabLst>
            </a:pPr>
            <a:r>
              <a:rPr lang="ru-RU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6) Произошел упадок сельского хозяйства </a:t>
            </a:r>
            <a:endParaRPr lang="ru-RU" sz="2400" dirty="0" smtClean="0">
              <a:solidFill>
                <a:srgbClr val="0066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  <a:tabLst>
                <a:tab pos="5940425" algn="r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7) Россия укрепила положение на международной арене</a:t>
            </a:r>
            <a:endParaRPr lang="ru-RU" sz="2400" dirty="0" smtClean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  <a:tabLst>
                <a:tab pos="5940425" algn="r"/>
              </a:tabLst>
            </a:pPr>
            <a:r>
              <a:rPr lang="ru-RU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8) Сократилась численность населения</a:t>
            </a:r>
            <a:endParaRPr lang="ru-RU" sz="2400" dirty="0" smtClean="0">
              <a:solidFill>
                <a:srgbClr val="0066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  <a:tabLst>
                <a:tab pos="5940425" algn="r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581</Words>
  <Application>Microsoft Office PowerPoint</Application>
  <PresentationFormat>Экран (4:3)</PresentationFormat>
  <Paragraphs>65</Paragraphs>
  <Slides>37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Становление самодержавия Романовых. </vt:lpstr>
      <vt:lpstr>Цель урока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16-летние дети  в XXI веке             в XVII веке</vt:lpstr>
      <vt:lpstr>Слайд 16</vt:lpstr>
      <vt:lpstr>Великий Государь, Святейший Патриарх Филарет Никитич</vt:lpstr>
      <vt:lpstr>Алексей Михайлович Романов 1645-1676</vt:lpstr>
      <vt:lpstr>Прочитайте 1й и 2й абзацы пункта «Законодательное укрепление самодержавия» стр. 149 и найдите два проявления усиления самодержавия.  Как это повлияло на укрепление царской власти?</vt:lpstr>
      <vt:lpstr>Проявления усиления самодержавия   1.  Прекращение созыва Земских Соборов 2. Назначение воевод центральной властью  </vt:lpstr>
      <vt:lpstr>Проявления усиления самодержавия   1.  Прекращение созыва Земских Соборов 2. Назначение воевод центральной властью 3. Появление «Ближней» Думы, Боярская Дума отходит на второй план </vt:lpstr>
      <vt:lpstr>Слайд 22</vt:lpstr>
      <vt:lpstr>Анекдот:</vt:lpstr>
      <vt:lpstr>Федор Алексеевич Романов 1676-1682</vt:lpstr>
      <vt:lpstr>Слайд 25</vt:lpstr>
      <vt:lpstr>Слайд 26</vt:lpstr>
      <vt:lpstr>Соборное уложение 1649 года – свод законов Русского государства.</vt:lpstr>
      <vt:lpstr>Это интересно!</vt:lpstr>
      <vt:lpstr>Слайд 29</vt:lpstr>
      <vt:lpstr>Слайд 30</vt:lpstr>
      <vt:lpstr>САМОДЕРЖАВИЕ -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</cp:lastModifiedBy>
  <cp:revision>153</cp:revision>
  <dcterms:created xsi:type="dcterms:W3CDTF">2019-11-18T18:00:32Z</dcterms:created>
  <dcterms:modified xsi:type="dcterms:W3CDTF">2019-12-09T17:28:13Z</dcterms:modified>
</cp:coreProperties>
</file>